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d4addc8cf_1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d4addc8cf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d4addc8cf_1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d4addc8cf_1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Two different ideas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sv"/>
              <a:t>What we did with Chris - give example - what if Russia doesn’t deliver natural gas anymore, and we have to replace it with old local, coal power stations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sv"/>
              <a:t>Give example - what if we introduce a new technology, which will substitute shares of the other techs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78057b3ac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78057b3ac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Whenever you start copypasting - make it into a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Made a function that substitutes any sub activity in a main activity, with a chosen replacement activity, and calculates the two lca scores using the given method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Verified that it works - Not exactly the same since I don’t have all the decimals in the “demand” variable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78057b3ac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78057b3ac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chemeClr val="dk1"/>
                </a:solidFill>
              </a:rPr>
              <a:t>Market for “normal” concrete - the global market group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Shares of global market - replace a lot -&gt; significant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This example doesnt really make any real world-sense, I don’t see this happening, but you get the concept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8057b3ac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8057b3ac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And then the other concept - introduce a new technology on the market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Good news: I have a function, and it doesn’t raise any errors when running it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Bad news: The results do not make sense, and I don’t know why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d4addc8c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4d4addc8c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d4addc8cf_1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d4addc8cf_1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d78113e4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d78113e4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d131318a4_3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4d131318a4_3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d4addc8cf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d4addc8cf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d78113e46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d78113e46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d131318a4_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d131318a4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4d131318a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4d131318a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Montserrat"/>
              <a:buChar char="-"/>
            </a:pPr>
            <a:r>
              <a:rPr lang="sv" sz="18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How much reduction in CO2 emissions can be achieved with Charcrete?</a:t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d131318a4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d131318a4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d131318a4_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d131318a4_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d131318a4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d131318a4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d4addc8cf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d4addc8cf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d4addc8cf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d4addc8c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4d4addc8cf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4d4addc8cf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://drive.google.com/file/d/1qT0gQWqWwWAJboHWX0HHPNaoRJuD1Vm-/view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8999" l="0" r="0" t="0"/>
          <a:stretch/>
        </p:blipFill>
        <p:spPr>
          <a:xfrm>
            <a:off x="928400" y="0"/>
            <a:ext cx="7536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-56675"/>
            <a:ext cx="8520600" cy="2052600"/>
          </a:xfrm>
          <a:prstGeom prst="rect">
            <a:avLst/>
          </a:prstGeom>
          <a:solidFill>
            <a:srgbClr val="FFFFFF">
              <a:alpha val="74400"/>
            </a:srgbClr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Charcrete LCA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in Brightway</a:t>
            </a:r>
            <a:endParaRPr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558713" y="3461650"/>
            <a:ext cx="4330800" cy="1507500"/>
          </a:xfrm>
          <a:prstGeom prst="rect">
            <a:avLst/>
          </a:prstGeom>
          <a:solidFill>
            <a:srgbClr val="FFFFFF">
              <a:alpha val="62500"/>
            </a:srgbClr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Group U1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2000">
                <a:latin typeface="Montserrat"/>
                <a:ea typeface="Montserrat"/>
                <a:cs typeface="Montserrat"/>
                <a:sym typeface="Montserrat"/>
              </a:rPr>
              <a:t>Mija Frossard, Rahul Nallithodi, Charlotte Roux, Megan Roux, Lisa Zakrisson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Modifying Markets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2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2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563750" y="1537825"/>
            <a:ext cx="1065000" cy="802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465650" y="1017725"/>
            <a:ext cx="399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A: Charcrete replaces an activity entirely: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0" name="Google Shape;200;p22"/>
          <p:cNvCxnSpPr/>
          <p:nvPr/>
        </p:nvCxnSpPr>
        <p:spPr>
          <a:xfrm flipH="1" rot="10800000">
            <a:off x="4554900" y="1170125"/>
            <a:ext cx="17100" cy="3130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2"/>
          <p:cNvSpPr txBox="1"/>
          <p:nvPr/>
        </p:nvSpPr>
        <p:spPr>
          <a:xfrm>
            <a:off x="4677950" y="1017725"/>
            <a:ext cx="438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B: Charcrete replaces several activities partially: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563750" y="2333975"/>
            <a:ext cx="1065000" cy="5727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563750" y="2906675"/>
            <a:ext cx="1065000" cy="1056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563750" y="3963575"/>
            <a:ext cx="1065000" cy="337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5" name="Google Shape;205;p22"/>
          <p:cNvCxnSpPr/>
          <p:nvPr/>
        </p:nvCxnSpPr>
        <p:spPr>
          <a:xfrm rot="10800000">
            <a:off x="254200" y="1361225"/>
            <a:ext cx="8675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2"/>
          <p:cNvSpPr/>
          <p:nvPr/>
        </p:nvSpPr>
        <p:spPr>
          <a:xfrm>
            <a:off x="2543150" y="1537825"/>
            <a:ext cx="1065000" cy="802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2543150" y="2333975"/>
            <a:ext cx="1065000" cy="572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</a:t>
            </a:r>
            <a:r>
              <a:rPr b="1" lang="sv" sz="1200">
                <a:latin typeface="Montserrat"/>
                <a:ea typeface="Montserrat"/>
                <a:cs typeface="Montserrat"/>
                <a:sym typeface="Montserrat"/>
              </a:rPr>
              <a:t>charcrete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2"/>
          <p:cNvSpPr/>
          <p:nvPr/>
        </p:nvSpPr>
        <p:spPr>
          <a:xfrm>
            <a:off x="2543150" y="2906675"/>
            <a:ext cx="1065000" cy="1056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543150" y="3963575"/>
            <a:ext cx="1065000" cy="337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0" name="Google Shape;210;p22"/>
          <p:cNvCxnSpPr>
            <a:stCxn id="202" idx="3"/>
            <a:endCxn id="207" idx="1"/>
          </p:cNvCxnSpPr>
          <p:nvPr/>
        </p:nvCxnSpPr>
        <p:spPr>
          <a:xfrm>
            <a:off x="1628750" y="2620325"/>
            <a:ext cx="914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1" name="Google Shape;211;p22"/>
          <p:cNvCxnSpPr/>
          <p:nvPr/>
        </p:nvCxnSpPr>
        <p:spPr>
          <a:xfrm>
            <a:off x="462500" y="2242400"/>
            <a:ext cx="1303500" cy="742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2"/>
          <p:cNvSpPr/>
          <p:nvPr/>
        </p:nvSpPr>
        <p:spPr>
          <a:xfrm>
            <a:off x="5081000" y="1555400"/>
            <a:ext cx="1065000" cy="802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5081000" y="2351550"/>
            <a:ext cx="1065000" cy="5727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5081000" y="2924250"/>
            <a:ext cx="1065000" cy="1056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5081000" y="3981150"/>
            <a:ext cx="1065000" cy="337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6140325" y="1485600"/>
            <a:ext cx="294300" cy="293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6401300" y="1943900"/>
            <a:ext cx="1065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-10% of each market activity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+10% charcrete activity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22"/>
          <p:cNvCxnSpPr/>
          <p:nvPr/>
        </p:nvCxnSpPr>
        <p:spPr>
          <a:xfrm>
            <a:off x="6415700" y="2954100"/>
            <a:ext cx="914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9" name="Google Shape;219;p22"/>
          <p:cNvSpPr/>
          <p:nvPr/>
        </p:nvSpPr>
        <p:spPr>
          <a:xfrm>
            <a:off x="7360900" y="1572625"/>
            <a:ext cx="1065000" cy="66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7360900" y="2216375"/>
            <a:ext cx="1065000" cy="454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7360900" y="2636675"/>
            <a:ext cx="1065000" cy="941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7360900" y="3541175"/>
            <a:ext cx="1065000" cy="302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1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22"/>
          <p:cNvSpPr/>
          <p:nvPr/>
        </p:nvSpPr>
        <p:spPr>
          <a:xfrm>
            <a:off x="7360900" y="3843575"/>
            <a:ext cx="1065000" cy="474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</a:t>
            </a:r>
            <a:r>
              <a:rPr b="1" lang="sv" sz="1200">
                <a:latin typeface="Montserrat"/>
                <a:ea typeface="Montserrat"/>
                <a:cs typeface="Montserrat"/>
                <a:sym typeface="Montserrat"/>
              </a:rPr>
              <a:t>charcrete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3300">
                <a:latin typeface="Montserrat"/>
                <a:ea typeface="Montserrat"/>
                <a:cs typeface="Montserrat"/>
                <a:sym typeface="Montserrat"/>
              </a:rPr>
              <a:t>Generic function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23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23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75" y="1554523"/>
            <a:ext cx="6701899" cy="24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 rotWithShape="1">
          <a:blip r:embed="rId4">
            <a:alphaModFix/>
          </a:blip>
          <a:srcRect b="0" l="0" r="0" t="14081"/>
          <a:stretch/>
        </p:blipFill>
        <p:spPr>
          <a:xfrm>
            <a:off x="4718375" y="1017725"/>
            <a:ext cx="4239525" cy="17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375" y="1269338"/>
            <a:ext cx="4506626" cy="337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3300">
                <a:latin typeface="Montserrat"/>
                <a:ea typeface="Montserrat"/>
                <a:cs typeface="Montserrat"/>
                <a:sym typeface="Montserrat"/>
              </a:rPr>
              <a:t>Modify market by substitution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4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4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4"/>
          <p:cNvSpPr txBox="1"/>
          <p:nvPr>
            <p:ph idx="1" type="body"/>
          </p:nvPr>
        </p:nvSpPr>
        <p:spPr>
          <a:xfrm>
            <a:off x="311700" y="1056650"/>
            <a:ext cx="8780400" cy="12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Substitute RoW (89.5% of </a:t>
            </a: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Normal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concrete market) with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75" y="1659588"/>
            <a:ext cx="3612550" cy="259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v" sz="3300">
                <a:latin typeface="Montserrat"/>
                <a:ea typeface="Montserrat"/>
                <a:cs typeface="Montserrat"/>
                <a:sym typeface="Montserrat"/>
              </a:rPr>
              <a:t>Modify market by shares</a:t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5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5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5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5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5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450" y="1194038"/>
            <a:ext cx="3387650" cy="29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5"/>
          <p:cNvSpPr/>
          <p:nvPr/>
        </p:nvSpPr>
        <p:spPr>
          <a:xfrm>
            <a:off x="413900" y="1313175"/>
            <a:ext cx="1065000" cy="8028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413900" y="2109325"/>
            <a:ext cx="1065000" cy="5727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413900" y="2682025"/>
            <a:ext cx="1065000" cy="1056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413900" y="3738925"/>
            <a:ext cx="1065000" cy="3372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1473225" y="1243375"/>
            <a:ext cx="294300" cy="293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 txBox="1"/>
          <p:nvPr/>
        </p:nvSpPr>
        <p:spPr>
          <a:xfrm>
            <a:off x="1734200" y="1701675"/>
            <a:ext cx="1065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-10% of each market activity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+10% charcrete activity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0" name="Google Shape;270;p25"/>
          <p:cNvCxnSpPr/>
          <p:nvPr/>
        </p:nvCxnSpPr>
        <p:spPr>
          <a:xfrm>
            <a:off x="1748600" y="2711875"/>
            <a:ext cx="9144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1" name="Google Shape;271;p25"/>
          <p:cNvSpPr/>
          <p:nvPr/>
        </p:nvSpPr>
        <p:spPr>
          <a:xfrm>
            <a:off x="2693800" y="1330400"/>
            <a:ext cx="1065000" cy="669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A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2693800" y="1974150"/>
            <a:ext cx="1065000" cy="4542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2693800" y="2394450"/>
            <a:ext cx="1065000" cy="9417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concrete C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2693800" y="3298950"/>
            <a:ext cx="1065000" cy="3024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100">
                <a:latin typeface="Montserrat"/>
                <a:ea typeface="Montserrat"/>
                <a:cs typeface="Montserrat"/>
                <a:sym typeface="Montserrat"/>
              </a:rPr>
              <a:t>Market for concrete D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2693800" y="3601350"/>
            <a:ext cx="1065000" cy="4749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200">
                <a:latin typeface="Montserrat"/>
                <a:ea typeface="Montserrat"/>
                <a:cs typeface="Montserrat"/>
                <a:sym typeface="Montserrat"/>
              </a:rPr>
              <a:t>Market for </a:t>
            </a:r>
            <a:r>
              <a:rPr b="1" lang="sv" sz="1200">
                <a:latin typeface="Montserrat"/>
                <a:ea typeface="Montserrat"/>
                <a:cs typeface="Montserrat"/>
                <a:sym typeface="Montserrat"/>
              </a:rPr>
              <a:t>charcrete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9937" y="3131275"/>
            <a:ext cx="992375" cy="9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Uncertainties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6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6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6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"/>
          <p:cNvSpPr/>
          <p:nvPr/>
        </p:nvSpPr>
        <p:spPr>
          <a:xfrm>
            <a:off x="465650" y="1168463"/>
            <a:ext cx="1976100" cy="2256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6"/>
          <p:cNvGrpSpPr/>
          <p:nvPr/>
        </p:nvGrpSpPr>
        <p:grpSpPr>
          <a:xfrm>
            <a:off x="465650" y="1168463"/>
            <a:ext cx="1976100" cy="2155500"/>
            <a:chOff x="3583950" y="1247325"/>
            <a:chExt cx="1976100" cy="2155500"/>
          </a:xfrm>
        </p:grpSpPr>
        <p:pic>
          <p:nvPicPr>
            <p:cNvPr id="290" name="Google Shape;29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48400" y="1862925"/>
              <a:ext cx="847200" cy="84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26"/>
            <p:cNvSpPr txBox="1"/>
            <p:nvPr/>
          </p:nvSpPr>
          <p:spPr>
            <a:xfrm>
              <a:off x="3583950" y="1247325"/>
              <a:ext cx="197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sv">
                  <a:solidFill>
                    <a:srgbClr val="6AA84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Biochar </a:t>
              </a:r>
              <a:r>
                <a:rPr lang="sv">
                  <a:latin typeface="Montserrat"/>
                  <a:ea typeface="Montserrat"/>
                  <a:cs typeface="Montserrat"/>
                  <a:sym typeface="Montserrat"/>
                </a:rPr>
                <a:t>amount (ton)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2" name="Google Shape;292;p26"/>
            <p:cNvSpPr txBox="1"/>
            <p:nvPr/>
          </p:nvSpPr>
          <p:spPr>
            <a:xfrm>
              <a:off x="3583950" y="2710125"/>
              <a:ext cx="19761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100">
                  <a:latin typeface="Montserrat"/>
                  <a:ea typeface="Montserrat"/>
                  <a:cs typeface="Montserrat"/>
                  <a:sym typeface="Montserrat"/>
                </a:rPr>
                <a:t>Uncertainty type : 2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100">
                  <a:latin typeface="Montserrat"/>
                  <a:ea typeface="Montserrat"/>
                  <a:cs typeface="Montserrat"/>
                  <a:sym typeface="Montserrat"/>
                </a:rPr>
                <a:t>Loc: -4.20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v" sz="1100">
                  <a:latin typeface="Montserrat"/>
                  <a:ea typeface="Montserrat"/>
                  <a:cs typeface="Montserrat"/>
                  <a:sym typeface="Montserrat"/>
                </a:rPr>
                <a:t>Scale: 0.1</a:t>
              </a:r>
              <a:endParaRPr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93" name="Google Shape;293;p26"/>
          <p:cNvSpPr/>
          <p:nvPr/>
        </p:nvSpPr>
        <p:spPr>
          <a:xfrm>
            <a:off x="6525325" y="625350"/>
            <a:ext cx="1976100" cy="2256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775" y="1240950"/>
            <a:ext cx="847200" cy="8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6"/>
          <p:cNvSpPr txBox="1"/>
          <p:nvPr/>
        </p:nvSpPr>
        <p:spPr>
          <a:xfrm>
            <a:off x="6525325" y="625350"/>
            <a:ext cx="197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CO₂ to soil = 325.6*</a:t>
            </a:r>
            <a:r>
              <a:rPr b="1" lang="sv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biochar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6525325" y="2088150"/>
            <a:ext cx="1976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100">
                <a:latin typeface="Montserrat"/>
                <a:ea typeface="Montserrat"/>
                <a:cs typeface="Montserrat"/>
                <a:sym typeface="Montserrat"/>
              </a:rPr>
              <a:t>Uncertainty type: 2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100">
                <a:latin typeface="Montserrat"/>
                <a:ea typeface="Montserrat"/>
                <a:cs typeface="Montserrat"/>
                <a:sym typeface="Montserrat"/>
              </a:rPr>
              <a:t>Loc: 1.59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100">
                <a:latin typeface="Montserrat"/>
                <a:ea typeface="Montserrat"/>
                <a:cs typeface="Montserrat"/>
                <a:sym typeface="Montserrat"/>
              </a:rPr>
              <a:t>Scale: 0.1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" name="Google Shape;297;p26"/>
          <p:cNvCxnSpPr>
            <a:stCxn id="288" idx="3"/>
            <a:endCxn id="293" idx="1"/>
          </p:cNvCxnSpPr>
          <p:nvPr/>
        </p:nvCxnSpPr>
        <p:spPr>
          <a:xfrm flipH="1" rot="10800000">
            <a:off x="2441750" y="1753613"/>
            <a:ext cx="4083600" cy="5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26"/>
          <p:cNvSpPr txBox="1"/>
          <p:nvPr/>
        </p:nvSpPr>
        <p:spPr>
          <a:xfrm>
            <a:off x="4034700" y="3727538"/>
            <a:ext cx="3517800" cy="400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Cement 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= 200 - </a:t>
            </a:r>
            <a:r>
              <a:rPr b="1" lang="sv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biochar 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b="1" lang="sv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plasticizer</a:t>
            </a:r>
            <a:endParaRPr b="1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" name="Google Shape;299;p26"/>
          <p:cNvCxnSpPr>
            <a:stCxn id="288" idx="3"/>
            <a:endCxn id="298" idx="0"/>
          </p:cNvCxnSpPr>
          <p:nvPr/>
        </p:nvCxnSpPr>
        <p:spPr>
          <a:xfrm>
            <a:off x="2441750" y="2296613"/>
            <a:ext cx="3351900" cy="14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26"/>
          <p:cNvSpPr txBox="1"/>
          <p:nvPr/>
        </p:nvSpPr>
        <p:spPr>
          <a:xfrm>
            <a:off x="3618975" y="2593200"/>
            <a:ext cx="2517900" cy="400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Plasticizer </a:t>
            </a:r>
            <a:r>
              <a:rPr lang="sv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33 % </a:t>
            </a:r>
            <a:r>
              <a:rPr b="1" lang="sv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biochar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1" name="Google Shape;301;p26"/>
          <p:cNvCxnSpPr>
            <a:stCxn id="288" idx="3"/>
            <a:endCxn id="300" idx="0"/>
          </p:cNvCxnSpPr>
          <p:nvPr/>
        </p:nvCxnSpPr>
        <p:spPr>
          <a:xfrm>
            <a:off x="2441750" y="2296613"/>
            <a:ext cx="2436300" cy="29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Uncertainty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27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7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27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50" y="1088725"/>
            <a:ext cx="5243138" cy="3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8775" y="2124350"/>
            <a:ext cx="1469150" cy="147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7"/>
          <p:cNvSpPr txBox="1"/>
          <p:nvPr/>
        </p:nvSpPr>
        <p:spPr>
          <a:xfrm>
            <a:off x="6928775" y="1263238"/>
            <a:ext cx="198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no sensitivity </a:t>
            </a:r>
            <a:r>
              <a:rPr lang="sv"/>
              <a:t>analysis…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Correlated samples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Link between biochar amount in charcrete and carbon sequestration amount through a simple ratio to run uncertainty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We manage to go all the way through (thanks to Sasha) BUT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our method didn’t have a 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characterization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factor for our flow so we cannot see the difference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(but we are pretty confident that it works ;) 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28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28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Learnings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Setting up a good working space with JupyterLab and GitHub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Becoming more confident in Brightway (2.5)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Importing Excel files to Brightway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Creating data packages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29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"/>
          <p:cNvSpPr txBox="1"/>
          <p:nvPr/>
        </p:nvSpPr>
        <p:spPr>
          <a:xfrm>
            <a:off x="7557400" y="470362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Learnings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29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9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9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9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 txBox="1"/>
          <p:nvPr/>
        </p:nvSpPr>
        <p:spPr>
          <a:xfrm>
            <a:off x="461800" y="691925"/>
            <a:ext cx="17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 txBox="1"/>
          <p:nvPr/>
        </p:nvSpPr>
        <p:spPr>
          <a:xfrm flipH="1">
            <a:off x="224075" y="587725"/>
            <a:ext cx="24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sv"/>
              <a:t>“Should I pull or should I go”</a:t>
            </a:r>
            <a:endParaRPr i="1"/>
          </a:p>
        </p:txBody>
      </p:sp>
      <p:pic>
        <p:nvPicPr>
          <p:cNvPr id="342" name="Google Shape;3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675" y="2457533"/>
            <a:ext cx="2035350" cy="1565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9"/>
          <p:cNvPicPr preferRelativeResize="0"/>
          <p:nvPr/>
        </p:nvPicPr>
        <p:blipFill rotWithShape="1">
          <a:blip r:embed="rId4">
            <a:alphaModFix/>
          </a:blip>
          <a:srcRect b="17154" l="24839" r="-28166" t="15518"/>
          <a:stretch/>
        </p:blipFill>
        <p:spPr>
          <a:xfrm>
            <a:off x="2734625" y="540413"/>
            <a:ext cx="625486" cy="49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319600" y="597275"/>
            <a:ext cx="41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What we loved about this week: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The food, location and organisation of the course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Good sense of community and a good vibe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Tutors have been super helpful and </a:t>
            </a: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accessible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Format of content: lectures followed by exercise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Exposure to high level of Brightway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30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0"/>
          <p:cNvSpPr txBox="1"/>
          <p:nvPr/>
        </p:nvSpPr>
        <p:spPr>
          <a:xfrm>
            <a:off x="7557400" y="4703625"/>
            <a:ext cx="102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Feedback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" name="Google Shape;351;p30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0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0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0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0"/>
          <p:cNvSpPr txBox="1"/>
          <p:nvPr>
            <p:ph idx="1" type="body"/>
          </p:nvPr>
        </p:nvSpPr>
        <p:spPr>
          <a:xfrm>
            <a:off x="4579900" y="597275"/>
            <a:ext cx="400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What we would have changed: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The pace was a bit fast: difficult to complete exercises in the time given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An introduction to git/setting up shared workspace would be nice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-"/>
            </a:pPr>
            <a:r>
              <a:rPr lang="sv" sz="1700">
                <a:latin typeface="Montserrat"/>
                <a:ea typeface="Montserrat"/>
                <a:cs typeface="Montserrat"/>
                <a:sym typeface="Montserrat"/>
              </a:rPr>
              <a:t>Project tasks for different levels so that group members with varying skills can all contribute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6" name="Google Shape;356;p30"/>
          <p:cNvCxnSpPr/>
          <p:nvPr/>
        </p:nvCxnSpPr>
        <p:spPr>
          <a:xfrm rot="10800000">
            <a:off x="4554900" y="504425"/>
            <a:ext cx="0" cy="379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/>
          <p:nvPr/>
        </p:nvSpPr>
        <p:spPr>
          <a:xfrm>
            <a:off x="3788600" y="4052075"/>
            <a:ext cx="245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3600"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362" name="Google Shape;362;p31"/>
          <p:cNvPicPr preferRelativeResize="0"/>
          <p:nvPr/>
        </p:nvPicPr>
        <p:blipFill rotWithShape="1">
          <a:blip r:embed="rId3">
            <a:alphaModFix/>
          </a:blip>
          <a:srcRect b="7347" l="0" r="0" t="0"/>
          <a:stretch/>
        </p:blipFill>
        <p:spPr>
          <a:xfrm>
            <a:off x="2648975" y="75875"/>
            <a:ext cx="3846050" cy="3637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 title="cowbells2-78924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5804" l="0" r="0" t="8649"/>
          <a:stretch/>
        </p:blipFill>
        <p:spPr>
          <a:xfrm>
            <a:off x="4969775" y="1737850"/>
            <a:ext cx="4174225" cy="34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Presentation S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tructure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1051125" y="1321775"/>
            <a:ext cx="266400" cy="572700"/>
          </a:xfrm>
          <a:prstGeom prst="rect">
            <a:avLst/>
          </a:prstGeom>
          <a:solidFill>
            <a:srgbClr val="D9EAD3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051125" y="1969925"/>
            <a:ext cx="266400" cy="572700"/>
          </a:xfrm>
          <a:prstGeom prst="rect">
            <a:avLst/>
          </a:prstGeom>
          <a:solidFill>
            <a:srgbClr val="B6D7A8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051125" y="2618075"/>
            <a:ext cx="266400" cy="572700"/>
          </a:xfrm>
          <a:prstGeom prst="rect">
            <a:avLst/>
          </a:prstGeom>
          <a:solidFill>
            <a:srgbClr val="93C47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051125" y="3266225"/>
            <a:ext cx="266400" cy="5727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1051125" y="3914375"/>
            <a:ext cx="266400" cy="572700"/>
          </a:xfrm>
          <a:prstGeom prst="rect">
            <a:avLst/>
          </a:prstGeom>
          <a:solidFill>
            <a:srgbClr val="38761D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1317525" y="1379075"/>
            <a:ext cx="6853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Background to the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1317525" y="2027225"/>
            <a:ext cx="6853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LCA methodology and system definition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317525" y="2675375"/>
            <a:ext cx="6853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Activities in Brightway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317525" y="3323525"/>
            <a:ext cx="6853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317525" y="3971675"/>
            <a:ext cx="6853200" cy="4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Learnings and feedback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Project background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Biochar as a carbon sink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Biochar mixed into concrete =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Possible impact reduction in buildings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5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126800" y="4703625"/>
            <a:ext cx="189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Project background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" name="Google Shape;81;p15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20546" l="0" r="0" t="0"/>
          <a:stretch/>
        </p:blipFill>
        <p:spPr>
          <a:xfrm>
            <a:off x="5792820" y="1264875"/>
            <a:ext cx="2885529" cy="3056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25" y="2558626"/>
            <a:ext cx="1263100" cy="108247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354425" y="3595725"/>
            <a:ext cx="1263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Generation of biomass residues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500" y="2558624"/>
            <a:ext cx="1443255" cy="10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111225" y="3703425"/>
            <a:ext cx="16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Pyrolysis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 rotWithShape="1">
          <a:blip r:embed="rId5">
            <a:alphaModFix/>
          </a:blip>
          <a:srcRect b="62982" l="0" r="52543" t="0"/>
          <a:stretch/>
        </p:blipFill>
        <p:spPr>
          <a:xfrm>
            <a:off x="2111225" y="951675"/>
            <a:ext cx="1562525" cy="947679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1835975" y="1899350"/>
            <a:ext cx="22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Cement production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16"/>
          <p:cNvPicPr preferRelativeResize="0"/>
          <p:nvPr/>
        </p:nvPicPr>
        <p:blipFill rotWithShape="1">
          <a:blip r:embed="rId5">
            <a:alphaModFix/>
          </a:blip>
          <a:srcRect b="31013" l="7709" r="75099" t="34565"/>
          <a:stretch/>
        </p:blipFill>
        <p:spPr>
          <a:xfrm>
            <a:off x="4409075" y="2527475"/>
            <a:ext cx="735300" cy="1144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3873825" y="3672250"/>
            <a:ext cx="16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Charcrete production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 rotWithShape="1">
          <a:blip r:embed="rId6">
            <a:alphaModFix/>
          </a:blip>
          <a:srcRect b="0" l="9505" r="5315" t="0"/>
          <a:stretch/>
        </p:blipFill>
        <p:spPr>
          <a:xfrm>
            <a:off x="5915400" y="2461425"/>
            <a:ext cx="1358375" cy="12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915388" y="3672250"/>
            <a:ext cx="135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Use in buildings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 rotWithShape="1">
          <a:blip r:embed="rId7">
            <a:alphaModFix/>
          </a:blip>
          <a:srcRect b="0" l="20798" r="0" t="0"/>
          <a:stretch/>
        </p:blipFill>
        <p:spPr>
          <a:xfrm>
            <a:off x="7633475" y="2610713"/>
            <a:ext cx="1263101" cy="9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7424125" y="3703425"/>
            <a:ext cx="168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End-of-life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(Landfilling)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p16"/>
          <p:cNvCxnSpPr>
            <a:stCxn id="90" idx="3"/>
            <a:endCxn id="92" idx="1"/>
          </p:cNvCxnSpPr>
          <p:nvPr/>
        </p:nvCxnSpPr>
        <p:spPr>
          <a:xfrm>
            <a:off x="1649425" y="3099865"/>
            <a:ext cx="58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2" idx="3"/>
            <a:endCxn id="96" idx="1"/>
          </p:cNvCxnSpPr>
          <p:nvPr/>
        </p:nvCxnSpPr>
        <p:spPr>
          <a:xfrm>
            <a:off x="3673755" y="3099862"/>
            <a:ext cx="735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6"/>
          <p:cNvCxnSpPr>
            <a:stCxn id="94" idx="3"/>
            <a:endCxn id="96" idx="0"/>
          </p:cNvCxnSpPr>
          <p:nvPr/>
        </p:nvCxnSpPr>
        <p:spPr>
          <a:xfrm>
            <a:off x="3673750" y="1425515"/>
            <a:ext cx="1103100" cy="110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" name="Google Shape;105;p16"/>
          <p:cNvCxnSpPr>
            <a:stCxn id="96" idx="3"/>
            <a:endCxn id="98" idx="1"/>
          </p:cNvCxnSpPr>
          <p:nvPr/>
        </p:nvCxnSpPr>
        <p:spPr>
          <a:xfrm>
            <a:off x="5144375" y="3099863"/>
            <a:ext cx="771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6"/>
          <p:cNvCxnSpPr>
            <a:stCxn id="98" idx="3"/>
            <a:endCxn id="100" idx="1"/>
          </p:cNvCxnSpPr>
          <p:nvPr/>
        </p:nvCxnSpPr>
        <p:spPr>
          <a:xfrm>
            <a:off x="7273775" y="3099837"/>
            <a:ext cx="35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6"/>
          <p:cNvSpPr txBox="1"/>
          <p:nvPr/>
        </p:nvSpPr>
        <p:spPr>
          <a:xfrm>
            <a:off x="1464625" y="3099825"/>
            <a:ext cx="110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wood 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chips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3489850" y="3099825"/>
            <a:ext cx="11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biochar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25925" y="3099825"/>
            <a:ext cx="110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charcrete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759638" y="1424225"/>
            <a:ext cx="931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cement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6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126800" y="4703625"/>
            <a:ext cx="189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Project background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6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311700" y="8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harcrete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Production Process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8" name="Google Shape;118;p16"/>
          <p:cNvCxnSpPr>
            <a:stCxn id="119" idx="1"/>
            <a:endCxn id="96" idx="0"/>
          </p:cNvCxnSpPr>
          <p:nvPr/>
        </p:nvCxnSpPr>
        <p:spPr>
          <a:xfrm flipH="1">
            <a:off x="4776800" y="1425500"/>
            <a:ext cx="1218000" cy="110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" name="Google Shape;120;p16"/>
          <p:cNvSpPr txBox="1"/>
          <p:nvPr/>
        </p:nvSpPr>
        <p:spPr>
          <a:xfrm>
            <a:off x="4834988" y="1425513"/>
            <a:ext cx="93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000">
                <a:latin typeface="Montserrat"/>
                <a:ea typeface="Montserrat"/>
                <a:cs typeface="Montserrat"/>
                <a:sym typeface="Montserrat"/>
              </a:rPr>
              <a:t>sand, gravel and water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 b="59150" l="46074" r="10090" t="3831"/>
          <a:stretch/>
        </p:blipFill>
        <p:spPr>
          <a:xfrm>
            <a:off x="5994800" y="951663"/>
            <a:ext cx="1443250" cy="9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736175" y="951675"/>
            <a:ext cx="4029900" cy="33363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Scoping and System Definition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Goal: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investigating the effects of replacing some conventional concrete with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Functional unit: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production of 1 cubic metre of Charcrete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Impact categories: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climate change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Impact assessment method: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IPCC 2013 GWP</a:t>
            </a:r>
            <a:r>
              <a:rPr baseline="-25000" lang="sv">
                <a:latin typeface="Montserrat"/>
                <a:ea typeface="Montserrat"/>
                <a:cs typeface="Montserrat"/>
                <a:sym typeface="Montserrat"/>
              </a:rPr>
              <a:t>100</a:t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Three scenarios: </a:t>
            </a:r>
            <a:r>
              <a:rPr b="1" lang="sv">
                <a:latin typeface="Montserrat"/>
                <a:ea typeface="Montserrat"/>
                <a:cs typeface="Montserrat"/>
                <a:sym typeface="Montserrat"/>
              </a:rPr>
              <a:t>5%, 7.5% and 10%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biochar in concrete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Comparison with conventional concrete production</a:t>
            </a:r>
            <a:endParaRPr baseline="-25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7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876375" y="4703625"/>
            <a:ext cx="1892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LCA Methodology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7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Activities in Brightway (what we did)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Data collection and import into Brightway as new database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Scenarios generation through datapackage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Contribution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Replacing cement type in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Concrete market modification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with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Uncertainty analysis (background/foreground)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Correlated samples on CO2 sequestration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18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3527850" y="4703625"/>
            <a:ext cx="208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Activities in Brightway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8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16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First Results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19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9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9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3">
            <a:alphaModFix/>
          </a:blip>
          <a:srcRect b="1599" l="1258" r="2670" t="3198"/>
          <a:stretch/>
        </p:blipFill>
        <p:spPr>
          <a:xfrm>
            <a:off x="1134675" y="741750"/>
            <a:ext cx="6329274" cy="36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688" y="93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Contribution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0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0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350" y="821125"/>
            <a:ext cx="3770175" cy="303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625" y="841250"/>
            <a:ext cx="4572000" cy="35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0"/>
          <p:cNvSpPr txBox="1"/>
          <p:nvPr/>
        </p:nvSpPr>
        <p:spPr>
          <a:xfrm>
            <a:off x="126775" y="4013625"/>
            <a:ext cx="59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Cement = 85-95 % contribution + large discrepancy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Changing Cement in Charcrete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21"/>
          <p:cNvSpPr/>
          <p:nvPr/>
        </p:nvSpPr>
        <p:spPr>
          <a:xfrm rot="5400000">
            <a:off x="1002811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5897975" y="4703625"/>
            <a:ext cx="84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1"/>
          <p:cNvSpPr/>
          <p:nvPr/>
        </p:nvSpPr>
        <p:spPr>
          <a:xfrm rot="5400000">
            <a:off x="2752380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 rot="5400000">
            <a:off x="4501949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 rot="5400000">
            <a:off x="6251518" y="4031725"/>
            <a:ext cx="140100" cy="1214400"/>
          </a:xfrm>
          <a:prstGeom prst="rect">
            <a:avLst/>
          </a:prstGeom>
          <a:solidFill>
            <a:srgbClr val="6AA84F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 rot="5400000">
            <a:off x="8001088" y="4031725"/>
            <a:ext cx="140100" cy="1214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42323" l="0" r="0" t="0"/>
          <a:stretch/>
        </p:blipFill>
        <p:spPr>
          <a:xfrm>
            <a:off x="2147450" y="968149"/>
            <a:ext cx="4660675" cy="29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3066025" y="3930575"/>
            <a:ext cx="3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4425888" y="3930575"/>
            <a:ext cx="3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5897975" y="3930575"/>
            <a:ext cx="36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856600" y="1176975"/>
            <a:ext cx="2185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A: 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Base case (market for cement, Portland, EU w/ CH)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B: Best (market for cement, blast furnace slag 81-95%, CH)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C: Worst (market for cement, Portland, ZA)</a:t>
            </a:r>
            <a:r>
              <a:rPr lang="sv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